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75" r:id="rId6"/>
    <p:sldId id="261" r:id="rId7"/>
    <p:sldId id="276" r:id="rId8"/>
    <p:sldId id="262" r:id="rId9"/>
    <p:sldId id="272" r:id="rId10"/>
    <p:sldId id="268" r:id="rId11"/>
    <p:sldId id="285" r:id="rId12"/>
  </p:sldIdLst>
  <p:sldSz cx="9144000" cy="6858000" type="screen4x3"/>
  <p:notesSz cx="6797675" cy="9926638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4" userDrawn="1">
          <p15:clr>
            <a:srgbClr val="A4A3A4"/>
          </p15:clr>
        </p15:guide>
        <p15:guide id="2" pos="294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ельфинчик" initials="Д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D9FD5"/>
    <a:srgbClr val="0091FE"/>
    <a:srgbClr val="327FBE"/>
    <a:srgbClr val="33CC33"/>
    <a:srgbClr val="AFF7FF"/>
    <a:srgbClr val="D1FBFF"/>
    <a:srgbClr val="C7CDD7"/>
    <a:srgbClr val="000066"/>
    <a:srgbClr val="003366"/>
    <a:srgbClr val="E5F6F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29" autoAdjust="0"/>
    <p:restoredTop sz="99645" autoAdjust="0"/>
  </p:normalViewPr>
  <p:slideViewPr>
    <p:cSldViewPr showGuides="1">
      <p:cViewPr>
        <p:scale>
          <a:sx n="100" d="100"/>
          <a:sy n="100" d="100"/>
        </p:scale>
        <p:origin x="-174" y="-78"/>
      </p:cViewPr>
      <p:guideLst>
        <p:guide orient="horz" pos="2114"/>
        <p:guide pos="29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3306" y="90"/>
      </p:cViewPr>
      <p:guideLst>
        <p:guide orient="horz" pos="3060"/>
        <p:guide pos="219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"/>
  <c:chart>
    <c:autoTitleDeleted val="1"/>
    <c:plotArea>
      <c:layout>
        <c:manualLayout>
          <c:layoutTarget val="inner"/>
          <c:xMode val="edge"/>
          <c:yMode val="edge"/>
          <c:x val="3.0849121517715006E-2"/>
          <c:y val="0.174993708009614"/>
          <c:w val="0.93830175696457008"/>
          <c:h val="0.6311176535940451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layout>
                <c:manualLayout>
                  <c:x val="0.19035402102098392"/>
                  <c:y val="0.30912908788610116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10 – 15  </a:t>
                    </a:r>
                    <a:r>
                      <a:rPr lang="ru-RU" baseline="0" dirty="0"/>
                      <a:t>минут </a:t>
                    </a:r>
                    <a:endParaRPr lang="ru-RU" dirty="0"/>
                  </a:p>
                </c:rich>
              </c:tx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06569692515743"/>
                  <c:y val="-5.2753437665815112E-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400" dirty="0"/>
                      <a:t>в </a:t>
                    </a:r>
                    <a:r>
                      <a:rPr lang="ru-RU" sz="1400" dirty="0" smtClean="0"/>
                      <a:t>3 </a:t>
                    </a:r>
                    <a:r>
                      <a:rPr lang="ru-RU" sz="1400" dirty="0"/>
                      <a:t>раз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0.110243542441943"/>
                      <c:h val="0.200739672915611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Было</c:v>
                </c:pt>
                <c:pt idx="1">
                  <c:v>Стало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15</c:v>
                </c:pt>
                <c:pt idx="1">
                  <c:v>5</c:v>
                </c:pt>
              </c:numCache>
            </c:numRef>
          </c:val>
        </c:ser>
        <c:dLbls>
          <c:showVal val="1"/>
        </c:dLbls>
        <c:axId val="56457856"/>
        <c:axId val="56459648"/>
      </c:barChart>
      <c:catAx>
        <c:axId val="56457856"/>
        <c:scaling>
          <c:orientation val="minMax"/>
        </c:scaling>
        <c:axPos val="b"/>
        <c:numFmt formatCode="General" sourceLinked="1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459648"/>
        <c:crosses val="autoZero"/>
        <c:auto val="1"/>
        <c:lblAlgn val="ctr"/>
        <c:lblOffset val="100"/>
      </c:catAx>
      <c:valAx>
        <c:axId val="56459648"/>
        <c:scaling>
          <c:orientation val="minMax"/>
        </c:scaling>
        <c:delete val="1"/>
        <c:axPos val="l"/>
        <c:numFmt formatCode="0" sourceLinked="1"/>
        <c:tickLblPos val="none"/>
        <c:crossAx val="56457856"/>
        <c:crosses val="autoZero"/>
        <c:crossBetween val="between"/>
      </c:valAx>
    </c:plotArea>
    <c:plotVisOnly val="1"/>
    <c:dispBlanksAs val="gap"/>
  </c:chart>
  <c:txPr>
    <a:bodyPr/>
    <a:lstStyle/>
    <a:p>
      <a:pPr>
        <a:defRPr lang="ru-RU" sz="1800"/>
      </a:pPr>
      <a:endParaRPr lang="ru-RU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BBDB2E-C460-4676-BEF3-D9CCE8405646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BD9597E3-D925-4C15-BE06-62AD7A9E8412}">
      <dgm:prSet phldrT="[Текст]"/>
      <dgm:spPr>
        <a:solidFill>
          <a:schemeClr val="accent1">
            <a:lumMod val="90000"/>
          </a:schemeClr>
        </a:solidFill>
      </dgm:spPr>
      <dgm:t>
        <a:bodyPr/>
        <a:lstStyle/>
        <a:p>
          <a:endParaRPr lang="ru-RU" b="1" dirty="0" smtClean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  <a:p>
          <a:endParaRPr lang="ru-RU" b="1" dirty="0" smtClean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  <a:p>
          <a:endParaRPr lang="ru-RU" b="1" dirty="0" smtClean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  <a:p>
          <a:r>
            <a:rPr lang="ru-RU" b="1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Федеральный уровень</a:t>
          </a:r>
          <a:endParaRPr lang="ru-RU" b="1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gm:t>
    </dgm:pt>
    <dgm:pt modelId="{43706E51-398F-4CAE-A689-968E8C8C8F8D}" type="parTrans" cxnId="{83427B31-1B25-42BC-A341-BA56BEE24E52}">
      <dgm:prSet/>
      <dgm:spPr/>
      <dgm:t>
        <a:bodyPr/>
        <a:lstStyle/>
        <a:p>
          <a:endParaRPr lang="ru-RU"/>
        </a:p>
      </dgm:t>
    </dgm:pt>
    <dgm:pt modelId="{E8A14C10-D45C-49D7-BEC1-FF629AC3476E}" type="sibTrans" cxnId="{83427B31-1B25-42BC-A341-BA56BEE24E52}">
      <dgm:prSet/>
      <dgm:spPr/>
      <dgm:t>
        <a:bodyPr/>
        <a:lstStyle/>
        <a:p>
          <a:endParaRPr lang="ru-RU"/>
        </a:p>
      </dgm:t>
    </dgm:pt>
    <dgm:pt modelId="{BD273A1D-AE7C-452C-933C-B79D049BE32A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rPr>
            <a:t>Региональный уровень</a:t>
          </a:r>
          <a:endParaRPr lang="ru-RU" dirty="0">
            <a:latin typeface="Calibri" pitchFamily="34" charset="0"/>
            <a:cs typeface="Calibri" pitchFamily="34" charset="0"/>
          </a:endParaRPr>
        </a:p>
      </dgm:t>
    </dgm:pt>
    <dgm:pt modelId="{0D9AE7D9-FED4-4BBE-9EF6-99DB9A3C1D04}" type="parTrans" cxnId="{B0F601C5-2E74-47BE-A9CC-958CE130F8CB}">
      <dgm:prSet/>
      <dgm:spPr/>
      <dgm:t>
        <a:bodyPr/>
        <a:lstStyle/>
        <a:p>
          <a:endParaRPr lang="ru-RU"/>
        </a:p>
      </dgm:t>
    </dgm:pt>
    <dgm:pt modelId="{BC9879DA-6C16-4107-AC5A-3F2C8FBD91FD}" type="sibTrans" cxnId="{B0F601C5-2E74-47BE-A9CC-958CE130F8CB}">
      <dgm:prSet/>
      <dgm:spPr/>
      <dgm:t>
        <a:bodyPr/>
        <a:lstStyle/>
        <a:p>
          <a:endParaRPr lang="ru-RU"/>
        </a:p>
      </dgm:t>
    </dgm:pt>
    <dgm:pt modelId="{A2EACA7D-FF4C-4318-9F94-483D54DDF0E7}">
      <dgm:prSet phldrT="[Текст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b="1" dirty="0" smtClean="0">
              <a:latin typeface="Calibri" pitchFamily="34" charset="0"/>
              <a:cs typeface="Calibri" pitchFamily="34" charset="0"/>
            </a:rPr>
            <a:t>Уровень образовательной организации</a:t>
          </a:r>
          <a:endParaRPr lang="ru-RU" dirty="0">
            <a:latin typeface="Calibri" pitchFamily="34" charset="0"/>
            <a:cs typeface="Calibri" pitchFamily="34" charset="0"/>
          </a:endParaRPr>
        </a:p>
      </dgm:t>
    </dgm:pt>
    <dgm:pt modelId="{4361A1CB-4503-4FCA-A386-A2235BF9289B}" type="parTrans" cxnId="{7ECF1FD9-9C06-48AD-877C-BA1B6938B2A9}">
      <dgm:prSet/>
      <dgm:spPr/>
      <dgm:t>
        <a:bodyPr/>
        <a:lstStyle/>
        <a:p>
          <a:endParaRPr lang="ru-RU"/>
        </a:p>
      </dgm:t>
    </dgm:pt>
    <dgm:pt modelId="{0BEABF7F-4928-4CD9-A38F-A1D5CD6FB746}" type="sibTrans" cxnId="{7ECF1FD9-9C06-48AD-877C-BA1B6938B2A9}">
      <dgm:prSet/>
      <dgm:spPr/>
      <dgm:t>
        <a:bodyPr/>
        <a:lstStyle/>
        <a:p>
          <a:endParaRPr lang="ru-RU"/>
        </a:p>
      </dgm:t>
    </dgm:pt>
    <dgm:pt modelId="{617F122B-44FE-4396-BC0D-EE07731F7B30}" type="pres">
      <dgm:prSet presAssocID="{96BBDB2E-C460-4676-BEF3-D9CCE8405646}" presName="Name0" presStyleCnt="0">
        <dgm:presLayoutVars>
          <dgm:dir/>
          <dgm:animLvl val="lvl"/>
          <dgm:resizeHandles val="exact"/>
        </dgm:presLayoutVars>
      </dgm:prSet>
      <dgm:spPr/>
    </dgm:pt>
    <dgm:pt modelId="{C5EB9909-1822-4840-BF55-9CA12B637475}" type="pres">
      <dgm:prSet presAssocID="{BD9597E3-D925-4C15-BE06-62AD7A9E8412}" presName="Name8" presStyleCnt="0"/>
      <dgm:spPr/>
    </dgm:pt>
    <dgm:pt modelId="{066E76FD-3410-494D-B4BA-A32A8EAD9F46}" type="pres">
      <dgm:prSet presAssocID="{BD9597E3-D925-4C15-BE06-62AD7A9E8412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24F2B9-BAC5-4689-9A8B-6860889F1449}" type="pres">
      <dgm:prSet presAssocID="{BD9597E3-D925-4C15-BE06-62AD7A9E841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F658D9-16A9-49E7-9E70-3203D7804E4A}" type="pres">
      <dgm:prSet presAssocID="{BD273A1D-AE7C-452C-933C-B79D049BE32A}" presName="Name8" presStyleCnt="0"/>
      <dgm:spPr/>
    </dgm:pt>
    <dgm:pt modelId="{A8A1F050-3898-4235-80B9-E15ABFE440FB}" type="pres">
      <dgm:prSet presAssocID="{BD273A1D-AE7C-452C-933C-B79D049BE32A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673384-0EDA-44BD-8B3A-FA3448DF3414}" type="pres">
      <dgm:prSet presAssocID="{BD273A1D-AE7C-452C-933C-B79D049BE32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A45617-93F7-43E5-9495-4F300A13B10D}" type="pres">
      <dgm:prSet presAssocID="{A2EACA7D-FF4C-4318-9F94-483D54DDF0E7}" presName="Name8" presStyleCnt="0"/>
      <dgm:spPr/>
    </dgm:pt>
    <dgm:pt modelId="{DA3F61A5-C191-47A7-8AF0-1855BF90B7FA}" type="pres">
      <dgm:prSet presAssocID="{A2EACA7D-FF4C-4318-9F94-483D54DDF0E7}" presName="level" presStyleLbl="node1" presStyleIdx="2" presStyleCnt="3" custLinFactNeighborY="11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0C3707-F98C-4611-8261-59DB37CCA171}" type="pres">
      <dgm:prSet presAssocID="{A2EACA7D-FF4C-4318-9F94-483D54DDF0E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89CF12-21A5-410A-8476-B827DA040AB3}" type="presOf" srcId="{A2EACA7D-FF4C-4318-9F94-483D54DDF0E7}" destId="{DA3F61A5-C191-47A7-8AF0-1855BF90B7FA}" srcOrd="0" destOrd="0" presId="urn:microsoft.com/office/officeart/2005/8/layout/pyramid1"/>
    <dgm:cxn modelId="{37BE28A0-866E-419B-A578-2F6DA34DD9AC}" type="presOf" srcId="{BD273A1D-AE7C-452C-933C-B79D049BE32A}" destId="{A8A1F050-3898-4235-80B9-E15ABFE440FB}" srcOrd="0" destOrd="0" presId="urn:microsoft.com/office/officeart/2005/8/layout/pyramid1"/>
    <dgm:cxn modelId="{5D171959-6C5D-44E7-A80D-88B4E889C04E}" type="presOf" srcId="{BD9597E3-D925-4C15-BE06-62AD7A9E8412}" destId="{6B24F2B9-BAC5-4689-9A8B-6860889F1449}" srcOrd="1" destOrd="0" presId="urn:microsoft.com/office/officeart/2005/8/layout/pyramid1"/>
    <dgm:cxn modelId="{6231F618-BF2E-436A-8650-962634E70071}" type="presOf" srcId="{BD273A1D-AE7C-452C-933C-B79D049BE32A}" destId="{90673384-0EDA-44BD-8B3A-FA3448DF3414}" srcOrd="1" destOrd="0" presId="urn:microsoft.com/office/officeart/2005/8/layout/pyramid1"/>
    <dgm:cxn modelId="{7ECF1FD9-9C06-48AD-877C-BA1B6938B2A9}" srcId="{96BBDB2E-C460-4676-BEF3-D9CCE8405646}" destId="{A2EACA7D-FF4C-4318-9F94-483D54DDF0E7}" srcOrd="2" destOrd="0" parTransId="{4361A1CB-4503-4FCA-A386-A2235BF9289B}" sibTransId="{0BEABF7F-4928-4CD9-A38F-A1D5CD6FB746}"/>
    <dgm:cxn modelId="{B0F601C5-2E74-47BE-A9CC-958CE130F8CB}" srcId="{96BBDB2E-C460-4676-BEF3-D9CCE8405646}" destId="{BD273A1D-AE7C-452C-933C-B79D049BE32A}" srcOrd="1" destOrd="0" parTransId="{0D9AE7D9-FED4-4BBE-9EF6-99DB9A3C1D04}" sibTransId="{BC9879DA-6C16-4107-AC5A-3F2C8FBD91FD}"/>
    <dgm:cxn modelId="{03931BE9-3F5A-4E90-A395-21A4385EB633}" type="presOf" srcId="{96BBDB2E-C460-4676-BEF3-D9CCE8405646}" destId="{617F122B-44FE-4396-BC0D-EE07731F7B30}" srcOrd="0" destOrd="0" presId="urn:microsoft.com/office/officeart/2005/8/layout/pyramid1"/>
    <dgm:cxn modelId="{32E2350F-9194-49AE-9032-180716274913}" type="presOf" srcId="{A2EACA7D-FF4C-4318-9F94-483D54DDF0E7}" destId="{AD0C3707-F98C-4611-8261-59DB37CCA171}" srcOrd="1" destOrd="0" presId="urn:microsoft.com/office/officeart/2005/8/layout/pyramid1"/>
    <dgm:cxn modelId="{83427B31-1B25-42BC-A341-BA56BEE24E52}" srcId="{96BBDB2E-C460-4676-BEF3-D9CCE8405646}" destId="{BD9597E3-D925-4C15-BE06-62AD7A9E8412}" srcOrd="0" destOrd="0" parTransId="{43706E51-398F-4CAE-A689-968E8C8C8F8D}" sibTransId="{E8A14C10-D45C-49D7-BEC1-FF629AC3476E}"/>
    <dgm:cxn modelId="{FCADC7F0-7B20-4755-AE95-895BD2485ECD}" type="presOf" srcId="{BD9597E3-D925-4C15-BE06-62AD7A9E8412}" destId="{066E76FD-3410-494D-B4BA-A32A8EAD9F46}" srcOrd="0" destOrd="0" presId="urn:microsoft.com/office/officeart/2005/8/layout/pyramid1"/>
    <dgm:cxn modelId="{A3DD3DFF-BB87-477C-A41E-2DB3E224437B}" type="presParOf" srcId="{617F122B-44FE-4396-BC0D-EE07731F7B30}" destId="{C5EB9909-1822-4840-BF55-9CA12B637475}" srcOrd="0" destOrd="0" presId="urn:microsoft.com/office/officeart/2005/8/layout/pyramid1"/>
    <dgm:cxn modelId="{91DC934F-B189-4E69-923C-ED6D2399611D}" type="presParOf" srcId="{C5EB9909-1822-4840-BF55-9CA12B637475}" destId="{066E76FD-3410-494D-B4BA-A32A8EAD9F46}" srcOrd="0" destOrd="0" presId="urn:microsoft.com/office/officeart/2005/8/layout/pyramid1"/>
    <dgm:cxn modelId="{2A13BDDB-DD40-4D7A-A31C-A5B8EA498D13}" type="presParOf" srcId="{C5EB9909-1822-4840-BF55-9CA12B637475}" destId="{6B24F2B9-BAC5-4689-9A8B-6860889F1449}" srcOrd="1" destOrd="0" presId="urn:microsoft.com/office/officeart/2005/8/layout/pyramid1"/>
    <dgm:cxn modelId="{6256C339-82AE-45CB-A4E8-C982826A59B0}" type="presParOf" srcId="{617F122B-44FE-4396-BC0D-EE07731F7B30}" destId="{E2F658D9-16A9-49E7-9E70-3203D7804E4A}" srcOrd="1" destOrd="0" presId="urn:microsoft.com/office/officeart/2005/8/layout/pyramid1"/>
    <dgm:cxn modelId="{4C4C3963-D3EE-46F4-A96C-E277E118B5F2}" type="presParOf" srcId="{E2F658D9-16A9-49E7-9E70-3203D7804E4A}" destId="{A8A1F050-3898-4235-80B9-E15ABFE440FB}" srcOrd="0" destOrd="0" presId="urn:microsoft.com/office/officeart/2005/8/layout/pyramid1"/>
    <dgm:cxn modelId="{6E0BDD5F-352A-42F3-A8C6-1EECFEDB7B2D}" type="presParOf" srcId="{E2F658D9-16A9-49E7-9E70-3203D7804E4A}" destId="{90673384-0EDA-44BD-8B3A-FA3448DF3414}" srcOrd="1" destOrd="0" presId="urn:microsoft.com/office/officeart/2005/8/layout/pyramid1"/>
    <dgm:cxn modelId="{0B3ABD7F-3B5B-4778-A156-851F8C9AB24B}" type="presParOf" srcId="{617F122B-44FE-4396-BC0D-EE07731F7B30}" destId="{B0A45617-93F7-43E5-9495-4F300A13B10D}" srcOrd="2" destOrd="0" presId="urn:microsoft.com/office/officeart/2005/8/layout/pyramid1"/>
    <dgm:cxn modelId="{C7634610-9A20-4778-B5F4-B6253546F609}" type="presParOf" srcId="{B0A45617-93F7-43E5-9495-4F300A13B10D}" destId="{DA3F61A5-C191-47A7-8AF0-1855BF90B7FA}" srcOrd="0" destOrd="0" presId="urn:microsoft.com/office/officeart/2005/8/layout/pyramid1"/>
    <dgm:cxn modelId="{0D40ABE6-253E-46D6-9529-1E535DFF4E5F}" type="presParOf" srcId="{B0A45617-93F7-43E5-9495-4F300A13B10D}" destId="{AD0C3707-F98C-4611-8261-59DB37CCA171}" srcOrd="1" destOrd="0" presId="urn:microsoft.com/office/officeart/2005/8/layout/pyramid1"/>
  </dgm:cxnLst>
  <dgm:bg/>
  <dgm:whole/>
  <dgm:extLst>
    <a:ext uri="{C62137D5-CB1D-491B-B009-E17868A290BF}">
      <dgm14:recolorImg xmlns:dgm14="http://schemas.microsoft.com/office/drawing/2010/diagram" xmlns="" val="1"/>
    </a:ex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6E76FD-3410-494D-B4BA-A32A8EAD9F46}">
      <dsp:nvSpPr>
        <dsp:cNvPr id="0" name=""/>
        <dsp:cNvSpPr/>
      </dsp:nvSpPr>
      <dsp:spPr>
        <a:xfrm>
          <a:off x="1608178" y="0"/>
          <a:ext cx="1608178" cy="1709448"/>
        </a:xfrm>
        <a:prstGeom prst="trapezoid">
          <a:avLst>
            <a:gd name="adj" fmla="val 50000"/>
          </a:avLst>
        </a:prstGeom>
        <a:solidFill>
          <a:schemeClr val="accent1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b="1" kern="1200" dirty="0" smtClean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b="1" kern="1200" dirty="0" smtClean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b="1" kern="1200" dirty="0" smtClean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Федеральный уровень</a:t>
          </a:r>
          <a:endParaRPr lang="ru-RU" sz="1900" b="1" kern="120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sp:txBody>
      <dsp:txXfrm>
        <a:off x="1608178" y="0"/>
        <a:ext cx="1608178" cy="1709448"/>
      </dsp:txXfrm>
    </dsp:sp>
    <dsp:sp modelId="{A8A1F050-3898-4235-80B9-E15ABFE440FB}">
      <dsp:nvSpPr>
        <dsp:cNvPr id="0" name=""/>
        <dsp:cNvSpPr/>
      </dsp:nvSpPr>
      <dsp:spPr>
        <a:xfrm>
          <a:off x="804089" y="1709448"/>
          <a:ext cx="3216357" cy="1709448"/>
        </a:xfrm>
        <a:prstGeom prst="trapezoid">
          <a:avLst>
            <a:gd name="adj" fmla="val 47038"/>
          </a:avLst>
        </a:prstGeom>
        <a:solidFill>
          <a:schemeClr val="accent1">
            <a:lumMod val="75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rPr>
            <a:t>Региональный уровень</a:t>
          </a:r>
          <a:endParaRPr lang="ru-RU" sz="1900" kern="1200" dirty="0">
            <a:latin typeface="Calibri" pitchFamily="34" charset="0"/>
            <a:cs typeface="Calibri" pitchFamily="34" charset="0"/>
          </a:endParaRPr>
        </a:p>
      </dsp:txBody>
      <dsp:txXfrm>
        <a:off x="1366951" y="1709448"/>
        <a:ext cx="2090632" cy="1709448"/>
      </dsp:txXfrm>
    </dsp:sp>
    <dsp:sp modelId="{DA3F61A5-C191-47A7-8AF0-1855BF90B7FA}">
      <dsp:nvSpPr>
        <dsp:cNvPr id="0" name=""/>
        <dsp:cNvSpPr/>
      </dsp:nvSpPr>
      <dsp:spPr>
        <a:xfrm>
          <a:off x="0" y="3418896"/>
          <a:ext cx="4824536" cy="1709448"/>
        </a:xfrm>
        <a:prstGeom prst="trapezoid">
          <a:avLst>
            <a:gd name="adj" fmla="val 47038"/>
          </a:avLst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Calibri" pitchFamily="34" charset="0"/>
              <a:cs typeface="Calibri" pitchFamily="34" charset="0"/>
            </a:rPr>
            <a:t>Уровень образовательной организации</a:t>
          </a:r>
          <a:endParaRPr lang="ru-RU" sz="1900" kern="1200" dirty="0">
            <a:latin typeface="Calibri" pitchFamily="34" charset="0"/>
            <a:cs typeface="Calibri" pitchFamily="34" charset="0"/>
          </a:endParaRPr>
        </a:p>
      </dsp:txBody>
      <dsp:txXfrm>
        <a:off x="844293" y="3418896"/>
        <a:ext cx="3135948" cy="17094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0.42933</cdr:x>
      <cdr:y>0.2601</cdr:y>
    </cdr:from>
    <cdr:to>
      <cdr:x>0.73145</cdr:x>
      <cdr:y>0.2601</cdr:y>
    </cdr:to>
    <cdr:cxnSp macro="">
      <cdr:nvCxnSpPr>
        <cdr:cNvPr id="2" name="Прямое соединение 1"/>
        <cdr:cNvCxnSpPr/>
      </cdr:nvCxnSpPr>
      <cdr:spPr>
        <a:xfrm xmlns:a="http://schemas.openxmlformats.org/drawingml/2006/main" flipH="1">
          <a:off x="1944216" y="720080"/>
          <a:ext cx="1368148" cy="0"/>
        </a:xfrm>
        <a:prstGeom xmlns:a="http://schemas.openxmlformats.org/drawingml/2006/main" prst="line">
          <a:avLst/>
        </a:prstGeom>
        <a:ln xmlns:a="http://schemas.openxmlformats.org/drawingml/2006/main">
          <a:headEnd type="none" w="med" len="med"/>
          <a:tailEnd type="none" w="med" len="med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0.69965</cdr:x>
      <cdr:y>0.28611</cdr:y>
    </cdr:from>
    <cdr:to>
      <cdr:x>0.72955</cdr:x>
      <cdr:y>0.59458</cdr:y>
    </cdr:to>
    <cdr:sp macro="" textlink="">
      <cdr:nvSpPr>
        <cdr:cNvPr id="3" name="Стрелка вниз 2"/>
        <cdr:cNvSpPr/>
      </cdr:nvSpPr>
      <cdr:spPr>
        <a:xfrm xmlns:a="http://schemas.openxmlformats.org/drawingml/2006/main">
          <a:off x="3168352" y="792088"/>
          <a:ext cx="135401" cy="85400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00B050"/>
        </a:solidFill>
        <a:ln xmlns:a="http://schemas.openxmlformats.org/drawingml/2006/main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normAutofit/>
        </a:bodyPr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t" anchorCtr="0" compatLnSpc="1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t" anchorCtr="0" compatLnSpc="1"/>
          <a:lstStyle>
            <a:lvl1pPr algn="r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b" anchorCtr="0" compatLnSpc="1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731564FD-EDA2-4CF7-B7C8-B139DEF369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56979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t" anchorCtr="0" compatLnSpc="1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t" anchorCtr="0" compatLnSpc="1"/>
          <a:lstStyle>
            <a:lvl1pPr algn="r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t" anchorCtr="0" compatLnSpc="1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b" anchorCtr="0" compatLnSpc="1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F3789B97-B078-4C19-A9CB-8DDBE29C8B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16032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484784"/>
            <a:ext cx="8328047" cy="5144830"/>
          </a:xfrm>
          <a:prstGeom prst="rect">
            <a:avLst/>
          </a:prstGeom>
        </p:spPr>
      </p:pic>
      <p:pic>
        <p:nvPicPr>
          <p:cNvPr id="11" name="Picture 2" descr="D:\Work\Bachti\!!!ВНУТРЕННИЕ\декабрь\презентация\gerb_obl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5619" y="121714"/>
            <a:ext cx="868070" cy="93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10007" y="1484784"/>
            <a:ext cx="71743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6000" kern="1200" baseline="0" dirty="0">
                <a:solidFill>
                  <a:srgbClr val="3B4555"/>
                </a:solidFill>
                <a:latin typeface="Futura PT Medium" pitchFamily="34" charset="-52"/>
                <a:ea typeface="+mn-ea"/>
                <a:cs typeface="+mn-cs"/>
              </a:defRPr>
            </a:lvl1pPr>
          </a:lstStyle>
          <a:p>
            <a:pPr lvl="0" defTabSz="396240"/>
            <a:r>
              <a:rPr lang="ru-RU" dirty="0"/>
              <a:t>Название проекта</a:t>
            </a:r>
          </a:p>
        </p:txBody>
      </p:sp>
      <p:sp>
        <p:nvSpPr>
          <p:cNvPr id="16" name="Текст 2"/>
          <p:cNvSpPr>
            <a:spLocks noGrp="1"/>
          </p:cNvSpPr>
          <p:nvPr>
            <p:ph idx="1" hasCustomPrompt="1"/>
          </p:nvPr>
        </p:nvSpPr>
        <p:spPr>
          <a:xfrm>
            <a:off x="891105" y="3594393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2400" dirty="0" smtClean="0">
                <a:solidFill>
                  <a:srgbClr val="3B4555"/>
                </a:solidFill>
                <a:latin typeface="Futura PT Book" pitchFamily="34" charset="-52"/>
              </a:defRPr>
            </a:lvl1pPr>
            <a:lvl2pPr>
              <a:defRPr lang="ru-RU" dirty="0" smtClean="0">
                <a:latin typeface="Arial" panose="020B0604020202020204" pitchFamily="34" charset="0"/>
              </a:defRPr>
            </a:lvl2pPr>
            <a:lvl3pPr>
              <a:defRPr lang="ru-RU" dirty="0" smtClean="0">
                <a:latin typeface="Arial" panose="020B0604020202020204" pitchFamily="34" charset="0"/>
              </a:defRPr>
            </a:lvl3pPr>
            <a:lvl4pPr>
              <a:defRPr lang="ru-RU" dirty="0" smtClean="0">
                <a:latin typeface="Arial" panose="020B0604020202020204" pitchFamily="34" charset="0"/>
              </a:defRPr>
            </a:lvl4pPr>
            <a:lvl5pPr>
              <a:defRPr lang="ru-RU" dirty="0">
                <a:latin typeface="Arial" panose="020B0604020202020204" pitchFamily="34" charset="0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Автор</a:t>
            </a:r>
          </a:p>
        </p:txBody>
      </p:sp>
      <p:sp>
        <p:nvSpPr>
          <p:cNvPr id="17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2051720" y="121714"/>
            <a:ext cx="1008112" cy="1041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Логотип ведомства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482" y="0"/>
            <a:ext cx="778356" cy="1264491"/>
          </a:xfrm>
          <a:prstGeom prst="rect">
            <a:avLst/>
          </a:prstGeom>
        </p:spPr>
      </p:pic>
      <p:pic>
        <p:nvPicPr>
          <p:cNvPr id="5" name="Picture 2" descr="D:\Work\Bachti\!!!ВНУТРЕННИЕ\декабрь\презентация\фотозона размер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1649" y="121714"/>
            <a:ext cx="1176868" cy="93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72981" y="760348"/>
            <a:ext cx="362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ru-RU" sz="3200" kern="1200" dirty="0">
                <a:solidFill>
                  <a:srgbClr val="3B4555"/>
                </a:solidFill>
                <a:latin typeface="Futura PT Medium" pitchFamily="34" charset="-52"/>
                <a:ea typeface="+mn-ea"/>
                <a:cs typeface="+mn-cs"/>
              </a:defRPr>
            </a:lvl1pPr>
          </a:lstStyle>
          <a:p>
            <a:r>
              <a:rPr lang="ru-RU" sz="3200" dirty="0">
                <a:solidFill>
                  <a:srgbClr val="3B4555"/>
                </a:solidFill>
                <a:latin typeface="Futura PT Medium" pitchFamily="34" charset="-52"/>
              </a:rPr>
              <a:t>Заголовок слайда</a:t>
            </a:r>
          </a:p>
        </p:txBody>
      </p:sp>
      <p:sp>
        <p:nvSpPr>
          <p:cNvPr id="13" name="Текст 2"/>
          <p:cNvSpPr>
            <a:spLocks noGrp="1"/>
          </p:cNvSpPr>
          <p:nvPr>
            <p:ph idx="1" hasCustomPrompt="1"/>
          </p:nvPr>
        </p:nvSpPr>
        <p:spPr>
          <a:xfrm>
            <a:off x="899592" y="1556792"/>
            <a:ext cx="78034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2400" dirty="0" smtClean="0">
                <a:solidFill>
                  <a:srgbClr val="3B4555"/>
                </a:solidFill>
                <a:latin typeface="Futura PT Book" pitchFamily="34" charset="-52"/>
              </a:defRPr>
            </a:lvl1pPr>
            <a:lvl2pPr>
              <a:defRPr lang="ru-RU" dirty="0" smtClean="0">
                <a:latin typeface="Arial" panose="020B0604020202020204" pitchFamily="34" charset="0"/>
              </a:defRPr>
            </a:lvl2pPr>
            <a:lvl3pPr>
              <a:defRPr lang="ru-RU" dirty="0" smtClean="0">
                <a:latin typeface="Arial" panose="020B0604020202020204" pitchFamily="34" charset="0"/>
              </a:defRPr>
            </a:lvl3pPr>
            <a:lvl4pPr>
              <a:defRPr lang="ru-RU" dirty="0" smtClean="0">
                <a:latin typeface="Arial" panose="020B0604020202020204" pitchFamily="34" charset="0"/>
              </a:defRPr>
            </a:lvl4pPr>
            <a:lvl5pPr>
              <a:defRPr lang="ru-RU" dirty="0">
                <a:latin typeface="Arial" panose="020B0604020202020204" pitchFamily="34" charset="0"/>
              </a:defRPr>
            </a:lvl5pPr>
          </a:lstStyle>
          <a:p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Текст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endParaRPr lang="ru-RU" sz="2400" dirty="0">
              <a:solidFill>
                <a:srgbClr val="3B4555"/>
              </a:solidFill>
              <a:latin typeface="Futura PT Book" pitchFamily="34" charset="-5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B24468F-6682-48AA-B5F4-BEF8E7F9833C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E82897F-7A41-40D7-BC9E-F666B07C5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72816"/>
            <a:ext cx="8352928" cy="954107"/>
          </a:xfrm>
        </p:spPr>
        <p:txBody>
          <a:bodyPr/>
          <a:lstStyle/>
          <a:p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«ОПТИМИЗАЦИЯ ПРОЦЕССА ПОДГОТОВКИ ВОСПИТАННИКОВ К СЮЖЕТНО-РОЛЕВЫМ </a:t>
            </a:r>
            <a:r>
              <a:rPr lang="ru-RU" sz="2800" b="1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ИГРАМ»</a:t>
            </a:r>
            <a:endParaRPr lang="ru-RU" sz="2800" b="1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1105" y="3594393"/>
            <a:ext cx="3600400" cy="769441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Ленинск-Кузнецкий</a:t>
            </a: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МБДОУ «Детский сад </a:t>
            </a:r>
            <a:r>
              <a:rPr lang="ru-RU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№34»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0325" y="405383"/>
            <a:ext cx="5364225" cy="1169551"/>
          </a:xfrm>
        </p:spPr>
        <p:txBody>
          <a:bodyPr/>
          <a:lstStyle/>
          <a:p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Паспорт бережливого проекта </a:t>
            </a:r>
            <a:r>
              <a:rPr lang="ru-RU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«Оптимизация процесса подготовки воспитанников </a:t>
            </a:r>
            <a:b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 сюжетно-ролевым играм»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38554" y="4752280"/>
            <a:ext cx="405319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srgbClr val="002060"/>
              </a:solidFill>
            </a:endParaRPr>
          </a:p>
          <a:p>
            <a:endParaRPr lang="ru-RU" sz="800" dirty="0">
              <a:ea typeface="Calibri" panose="020F0502020204030204"/>
              <a:cs typeface="Calibri" panose="020F0502020204030204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effectLst/>
              </a:rPr>
              <a:t> </a:t>
            </a:r>
            <a:endParaRPr lang="ru-RU" sz="800" dirty="0"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D:\надо\Бережливые технологи\паспорт проекта  Оптимизация процесса подготовки воспитанников к сюжетно-ролевым играм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862" b="22347"/>
          <a:stretch/>
        </p:blipFill>
        <p:spPr bwMode="auto">
          <a:xfrm>
            <a:off x="179512" y="1988840"/>
            <a:ext cx="8776479" cy="457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196" y="477138"/>
            <a:ext cx="3629904" cy="584775"/>
          </a:xfrm>
        </p:spPr>
        <p:txBody>
          <a:bodyPr/>
          <a:lstStyle/>
          <a:p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Команда проекта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68812" y="1252403"/>
            <a:ext cx="2899410" cy="833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15000"/>
              </a:lnSpc>
            </a:pPr>
            <a:r>
              <a:rPr lang="ru-RU" sz="1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Студенникова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Татьяна Сергеевна 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Заведующий МБДОУ 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№34,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заказчик проекта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39752" y="4514412"/>
            <a:ext cx="2727960" cy="515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15000"/>
              </a:lnSpc>
            </a:pPr>
            <a:r>
              <a:rPr lang="ru-RU" sz="1200" b="1" dirty="0" err="1" smtClean="0">
                <a:solidFill>
                  <a:srgbClr val="002060"/>
                </a:solidFill>
              </a:rPr>
              <a:t>Крёхова</a:t>
            </a:r>
            <a:r>
              <a:rPr lang="ru-RU" sz="1200" b="1" dirty="0" smtClean="0">
                <a:solidFill>
                  <a:srgbClr val="002060"/>
                </a:solidFill>
              </a:rPr>
              <a:t> Анна Николаевна, </a:t>
            </a:r>
            <a:endParaRPr lang="ru-RU" sz="1200" b="1" dirty="0">
              <a:solidFill>
                <a:srgbClr val="002060"/>
              </a:solidFill>
            </a:endParaRPr>
          </a:p>
          <a:p>
            <a:pPr lvl="0" algn="l">
              <a:lnSpc>
                <a:spcPct val="115000"/>
              </a:lnSpc>
            </a:pPr>
            <a:r>
              <a:rPr lang="ru-RU" sz="1200" b="1" dirty="0">
                <a:solidFill>
                  <a:srgbClr val="002060"/>
                </a:solidFill>
              </a:rPr>
              <a:t>воспитатель</a:t>
            </a:r>
            <a:endParaRPr lang="ru-RU" sz="1200" b="1" dirty="0">
              <a:solidFill>
                <a:srgbClr val="002060"/>
              </a:solidFill>
              <a:ea typeface="Calibri" panose="020F0502020204030204"/>
              <a:cs typeface="Times New Roman" panose="02020603050405020304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863530" y="2694314"/>
            <a:ext cx="2753995" cy="833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15000"/>
              </a:lnSpc>
            </a:pP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Власова Ольга Петровна 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старший воспитатель,</a:t>
            </a:r>
          </a:p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руководитель  проекта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52736"/>
            <a:ext cx="1233090" cy="1233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99543"/>
            <a:ext cx="1233090" cy="1233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16627"/>
            <a:ext cx="1233090" cy="1233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049717"/>
            <a:ext cx="1233090" cy="1233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782989" y="5766749"/>
            <a:ext cx="2727960" cy="515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15000"/>
              </a:lnSpc>
            </a:pPr>
            <a:r>
              <a:rPr lang="ru-RU" sz="1200" b="1" dirty="0" smtClean="0">
                <a:solidFill>
                  <a:srgbClr val="002060"/>
                </a:solidFill>
              </a:rPr>
              <a:t>Юрлова Юлия Сергеевна, </a:t>
            </a:r>
            <a:endParaRPr lang="ru-RU" sz="1200" b="1" dirty="0">
              <a:solidFill>
                <a:srgbClr val="002060"/>
              </a:solidFill>
            </a:endParaRPr>
          </a:p>
          <a:p>
            <a:pPr lvl="0" algn="l">
              <a:lnSpc>
                <a:spcPct val="115000"/>
              </a:lnSpc>
            </a:pPr>
            <a:r>
              <a:rPr lang="ru-RU" sz="1200" b="1" dirty="0">
                <a:solidFill>
                  <a:srgbClr val="002060"/>
                </a:solidFill>
              </a:rPr>
              <a:t>воспитатель</a:t>
            </a:r>
            <a:endParaRPr lang="ru-RU" sz="1200" b="1" dirty="0">
              <a:solidFill>
                <a:srgbClr val="002060"/>
              </a:solidFill>
              <a:ea typeface="Calibri" panose="020F0502020204030204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9413" y="188640"/>
            <a:ext cx="6303713" cy="2000548"/>
          </a:xfrm>
        </p:spPr>
        <p:txBody>
          <a:bodyPr/>
          <a:lstStyle/>
          <a:p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Введение в предметную область</a:t>
            </a:r>
            <a:b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Описание ситуации «Как есть»</a:t>
            </a:r>
            <a:b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 текущего состояния процесса</a:t>
            </a:r>
            <a:b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«Оптимизация процесса подготовки воспитанников </a:t>
            </a:r>
            <a:br>
              <a:rPr lang="ru-RU" sz="2000" b="1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 сюжетно-ролевым играм»</a:t>
            </a:r>
            <a:endParaRPr lang="ru-RU" sz="2000" b="1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64227" y="5151834"/>
            <a:ext cx="754748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Временные затраты на поиск атрибутов к сюжетно-ролевым играм.</a:t>
            </a:r>
          </a:p>
          <a:p>
            <a:pPr algn="l"/>
            <a:r>
              <a:rPr lang="ru-RU" sz="1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Бессистемное хранение атрибутов</a:t>
            </a:r>
            <a:r>
              <a:rPr lang="ru-RU" sz="14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algn="l"/>
            <a:r>
              <a:rPr lang="ru-RU" sz="1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Длительный процесс подготовки к сюжетно-ролевой </a:t>
            </a:r>
            <a:r>
              <a:rPr lang="ru-RU" sz="14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игре.</a:t>
            </a:r>
            <a:endParaRPr lang="ru-RU" sz="14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Выноска со стрелкой вправо 12"/>
          <p:cNvSpPr/>
          <p:nvPr/>
        </p:nvSpPr>
        <p:spPr bwMode="auto">
          <a:xfrm>
            <a:off x="769715" y="3140968"/>
            <a:ext cx="1728192" cy="1440160"/>
          </a:xfrm>
          <a:prstGeom prst="rightArrow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r>
              <a:rPr lang="ru-RU" sz="1400" dirty="0">
                <a:latin typeface="Calibri" pitchFamily="34" charset="0"/>
                <a:cs typeface="Calibri" pitchFamily="34" charset="0"/>
              </a:rPr>
              <a:t>Воспитатель предлагает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сюжетно-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ролевую игру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754857" y="2451385"/>
            <a:ext cx="1152128" cy="54556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1434" y="2570279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Воспитатель</a:t>
            </a:r>
            <a:endParaRPr lang="ru-RU" sz="1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Выноска со стрелкой вправо 27"/>
          <p:cNvSpPr/>
          <p:nvPr/>
        </p:nvSpPr>
        <p:spPr bwMode="auto">
          <a:xfrm>
            <a:off x="4786101" y="3140809"/>
            <a:ext cx="1728192" cy="1440160"/>
          </a:xfrm>
          <a:prstGeom prst="rightArrow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endParaRPr lang="ru-RU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34751" y="3276113"/>
            <a:ext cx="217495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Calibri" pitchFamily="34" charset="0"/>
                <a:cs typeface="Calibri" pitchFamily="34" charset="0"/>
              </a:rPr>
              <a:t>Подбор </a:t>
            </a:r>
            <a:endParaRPr lang="ru-RU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атрибутов 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для сюжетно-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ролевой 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игры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4786101" y="2445320"/>
            <a:ext cx="1152128" cy="54556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758402" y="2456493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Воспитатель</a:t>
            </a:r>
          </a:p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дети</a:t>
            </a:r>
            <a:endParaRPr lang="ru-RU" sz="1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" name="Выноска со стрелкой вправо 35"/>
          <p:cNvSpPr/>
          <p:nvPr/>
        </p:nvSpPr>
        <p:spPr bwMode="auto">
          <a:xfrm>
            <a:off x="2806614" y="3140968"/>
            <a:ext cx="1728192" cy="1440160"/>
          </a:xfrm>
          <a:prstGeom prst="rightArrow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endParaRPr lang="ru-RU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86051" y="3599438"/>
            <a:ext cx="13654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Распределение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ролей</a:t>
            </a:r>
            <a:endParaRPr lang="ru-RU" sz="1400" dirty="0"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2803663" y="2458482"/>
            <a:ext cx="1152128" cy="54556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6722905" y="2434144"/>
            <a:ext cx="1152128" cy="54556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86051" y="2480829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Воспитатель</a:t>
            </a:r>
          </a:p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дети</a:t>
            </a:r>
            <a:endParaRPr lang="ru-RU" sz="1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749020" y="2553038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Дети</a:t>
            </a:r>
            <a:endParaRPr lang="ru-RU" sz="1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6750250" y="3140969"/>
            <a:ext cx="1149667" cy="144016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42594" y="3276113"/>
            <a:ext cx="91274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Начало 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сюжетно-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ролевой 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игры</a:t>
            </a:r>
            <a:endParaRPr lang="ru-RU" sz="1400" dirty="0"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Пятно 1 7"/>
          <p:cNvSpPr/>
          <p:nvPr/>
        </p:nvSpPr>
        <p:spPr bwMode="auto">
          <a:xfrm>
            <a:off x="3551907" y="4005065"/>
            <a:ext cx="540060" cy="576064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688084" y="4067429"/>
            <a:ext cx="267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Пятно 1 52"/>
          <p:cNvSpPr/>
          <p:nvPr/>
        </p:nvSpPr>
        <p:spPr bwMode="auto">
          <a:xfrm>
            <a:off x="4567938" y="2988081"/>
            <a:ext cx="540060" cy="576064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96853" y="3076058"/>
            <a:ext cx="267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ятно 1 51"/>
          <p:cNvSpPr/>
          <p:nvPr/>
        </p:nvSpPr>
        <p:spPr bwMode="auto">
          <a:xfrm>
            <a:off x="4694530" y="4157632"/>
            <a:ext cx="540060" cy="576064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830706" y="4230220"/>
            <a:ext cx="267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55" name="Пятно 1 54"/>
          <p:cNvSpPr/>
          <p:nvPr/>
        </p:nvSpPr>
        <p:spPr bwMode="auto">
          <a:xfrm>
            <a:off x="5668199" y="4145795"/>
            <a:ext cx="540060" cy="576064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04375" y="4233772"/>
            <a:ext cx="267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 bwMode="auto">
          <a:xfrm>
            <a:off x="2915816" y="2742439"/>
            <a:ext cx="9061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" name="Прямая соединительная линия 43"/>
          <p:cNvCxnSpPr/>
          <p:nvPr/>
        </p:nvCxnSpPr>
        <p:spPr bwMode="auto">
          <a:xfrm>
            <a:off x="4909104" y="2742439"/>
            <a:ext cx="9061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89262"/>
            <a:ext cx="5562420" cy="987971"/>
          </a:xfrm>
        </p:spPr>
        <p:txBody>
          <a:bodyPr/>
          <a:lstStyle/>
          <a:p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Введение в предметную область</a:t>
            </a:r>
            <a:b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описание ситуации «Как есть»</a:t>
            </a:r>
            <a:b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Пирамида проблем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67943" y="2316510"/>
            <a:ext cx="1939422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Не выявлены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48064" y="4636269"/>
            <a:ext cx="3744069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ru-RU" sz="14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1. Временные </a:t>
            </a:r>
            <a:r>
              <a:rPr lang="ru-RU" sz="1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затраты на поиск атрибутов к сюжетно-ролевым играм.</a:t>
            </a:r>
          </a:p>
          <a:p>
            <a:pPr algn="l">
              <a:lnSpc>
                <a:spcPct val="150000"/>
              </a:lnSpc>
            </a:pPr>
            <a:r>
              <a:rPr lang="ru-RU" sz="1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2. Бессистемное хранение атрибутов.</a:t>
            </a:r>
          </a:p>
          <a:p>
            <a:pPr algn="l">
              <a:lnSpc>
                <a:spcPct val="150000"/>
              </a:lnSpc>
            </a:pPr>
            <a:r>
              <a:rPr lang="ru-RU" sz="1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3. Длительный процесс подготовки к сюжетно-ролевой игре.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xmlns="" val="3043371160"/>
              </p:ext>
            </p:extLst>
          </p:nvPr>
        </p:nvGraphicFramePr>
        <p:xfrm>
          <a:off x="323528" y="1268760"/>
          <a:ext cx="4824536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Взрыв: 8 точек 5"/>
          <p:cNvSpPr/>
          <p:nvPr/>
        </p:nvSpPr>
        <p:spPr bwMode="auto">
          <a:xfrm>
            <a:off x="827584" y="5760140"/>
            <a:ext cx="914400" cy="914400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7" name="Взрыв: 8 точек 6"/>
          <p:cNvSpPr/>
          <p:nvPr/>
        </p:nvSpPr>
        <p:spPr bwMode="auto">
          <a:xfrm>
            <a:off x="2834540" y="5661248"/>
            <a:ext cx="914400" cy="914400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1" name="Взрыв: 8 точек 5"/>
          <p:cNvSpPr/>
          <p:nvPr/>
        </p:nvSpPr>
        <p:spPr bwMode="auto">
          <a:xfrm>
            <a:off x="4067944" y="5445224"/>
            <a:ext cx="914400" cy="914400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78353" y="3632448"/>
            <a:ext cx="1939422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Не выявлены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5529" y="116632"/>
            <a:ext cx="3756156" cy="954107"/>
          </a:xfrm>
        </p:spPr>
        <p:txBody>
          <a:bodyPr/>
          <a:lstStyle/>
          <a:p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 мероприятий по</a:t>
            </a:r>
            <a:b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устранению проблем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2127627"/>
            <a:ext cx="74888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ru-RU" i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Создание визуального ролевого инструментария      </a:t>
            </a:r>
          </a:p>
          <a:p>
            <a:pPr algn="l"/>
            <a:r>
              <a:rPr lang="ru-RU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Создание системы размещения и хранения </a:t>
            </a:r>
            <a:r>
              <a:rPr lang="ru-RU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атрибутов к сюжетно-ролевым играм     </a:t>
            </a:r>
            <a:endParaRPr lang="ru-RU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0972" y="188640"/>
            <a:ext cx="6340582" cy="2000548"/>
          </a:xfrm>
        </p:spPr>
        <p:txBody>
          <a:bodyPr/>
          <a:lstStyle/>
          <a:p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Введение в предметную область</a:t>
            </a:r>
            <a:b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Описание ситуации «Как будет»</a:t>
            </a:r>
            <a:b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 </a:t>
            </a:r>
            <a:r>
              <a:rPr lang="ru-RU" sz="2800" b="1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целевого </a:t>
            </a:r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состояния процесса</a:t>
            </a:r>
            <a:b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«Оптимизация процесса подготовки воспитанников </a:t>
            </a:r>
            <a:br>
              <a:rPr lang="ru-RU" sz="20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 сюжетно-ролевым играм»</a:t>
            </a:r>
          </a:p>
        </p:txBody>
      </p:sp>
      <p:sp>
        <p:nvSpPr>
          <p:cNvPr id="11" name="Выноска со стрелкой вправо 10"/>
          <p:cNvSpPr/>
          <p:nvPr/>
        </p:nvSpPr>
        <p:spPr bwMode="auto">
          <a:xfrm>
            <a:off x="1187624" y="3131046"/>
            <a:ext cx="1728192" cy="1440160"/>
          </a:xfrm>
          <a:prstGeom prst="rightArrow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r>
              <a:rPr lang="ru-RU" sz="1400" dirty="0">
                <a:latin typeface="Calibri" pitchFamily="34" charset="0"/>
                <a:cs typeface="Calibri" pitchFamily="34" charset="0"/>
              </a:rPr>
              <a:t>Воспитатель предлагает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сюжетно-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ролевую игру</a:t>
            </a:r>
          </a:p>
        </p:txBody>
      </p:sp>
      <p:sp>
        <p:nvSpPr>
          <p:cNvPr id="12" name="Выноска со стрелкой вправо 11"/>
          <p:cNvSpPr/>
          <p:nvPr/>
        </p:nvSpPr>
        <p:spPr bwMode="auto">
          <a:xfrm>
            <a:off x="3201186" y="3150865"/>
            <a:ext cx="1728192" cy="1440160"/>
          </a:xfrm>
          <a:prstGeom prst="rightArrow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endParaRPr lang="ru-RU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49959" y="3609335"/>
            <a:ext cx="13654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Распределение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ролей</a:t>
            </a:r>
            <a:endParaRPr lang="ru-RU" sz="1400" dirty="0"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Выноска со стрелкой вправо 14"/>
          <p:cNvSpPr/>
          <p:nvPr/>
        </p:nvSpPr>
        <p:spPr bwMode="auto">
          <a:xfrm>
            <a:off x="5220072" y="3150865"/>
            <a:ext cx="1728192" cy="1440160"/>
          </a:xfrm>
          <a:prstGeom prst="rightArrow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endParaRPr lang="ru-RU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773311" y="3286169"/>
            <a:ext cx="217495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Calibri" pitchFamily="34" charset="0"/>
                <a:cs typeface="Calibri" pitchFamily="34" charset="0"/>
              </a:rPr>
              <a:t>Подбор </a:t>
            </a:r>
            <a:endParaRPr lang="ru-RU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атрибутов 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для сюжетно-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ролевой 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игры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7236296" y="3150865"/>
            <a:ext cx="1149667" cy="144016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354754" y="3374072"/>
            <a:ext cx="91274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Начало 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сюжетно-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ролевой 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игры</a:t>
            </a:r>
            <a:endParaRPr lang="ru-RU" sz="1400" dirty="0"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1193379" y="2464370"/>
            <a:ext cx="1152128" cy="54556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3201186" y="2477355"/>
            <a:ext cx="1152128" cy="54556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5220072" y="2480815"/>
            <a:ext cx="1152128" cy="54556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7224732" y="2451384"/>
            <a:ext cx="1152128" cy="54556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93801" y="2583264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Воспитатель</a:t>
            </a:r>
            <a:endParaRPr lang="ru-RU" sz="1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02724" y="2504017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Воспитатель</a:t>
            </a:r>
          </a:p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дети</a:t>
            </a:r>
            <a:endParaRPr lang="ru-RU" sz="1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20072" y="249970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Воспитатель</a:t>
            </a:r>
          </a:p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дети</a:t>
            </a:r>
            <a:endParaRPr lang="ru-RU" sz="1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235064" y="2611738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Дети</a:t>
            </a:r>
            <a:endParaRPr lang="ru-RU" sz="14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 bwMode="auto">
          <a:xfrm>
            <a:off x="3325727" y="2769004"/>
            <a:ext cx="9061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>
            <a:off x="5343075" y="2765627"/>
            <a:ext cx="9061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1341" y="260648"/>
            <a:ext cx="4619086" cy="523220"/>
          </a:xfrm>
        </p:spPr>
        <p:txBody>
          <a:bodyPr/>
          <a:lstStyle/>
          <a:p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Достигнутые результаты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2228260560"/>
              </p:ext>
            </p:extLst>
          </p:nvPr>
        </p:nvGraphicFramePr>
        <p:xfrm>
          <a:off x="1619672" y="3646165"/>
          <a:ext cx="5832648" cy="2264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11944486"/>
              </p:ext>
            </p:extLst>
          </p:nvPr>
        </p:nvGraphicFramePr>
        <p:xfrm>
          <a:off x="646659" y="1248092"/>
          <a:ext cx="7885781" cy="1968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7109"/>
                <a:gridCol w="2088232"/>
                <a:gridCol w="1722583"/>
                <a:gridCol w="2237857"/>
              </a:tblGrid>
              <a:tr h="5875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цели (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Текущий 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</a:t>
                      </a: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Полученный результат, эффект</a:t>
                      </a:r>
                    </a:p>
                  </a:txBody>
                  <a:tcPr/>
                </a:tc>
              </a:tr>
              <a:tr h="1381099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Сокращение времени на подготовку организации сюжетно-ролевой игры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13 - 15 минут</a:t>
                      </a:r>
                      <a:endParaRPr lang="ru-RU" sz="1200" b="0" kern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kern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kern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минут</a:t>
                      </a:r>
                      <a:endParaRPr lang="ru-RU" sz="1200" b="0" kern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200" b="0" kern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200" b="0" kern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Сокращение временных затрат на поиск атрибутов к сюжетно-ролевым играм</a:t>
                      </a:r>
                      <a:endParaRPr lang="ru-RU" sz="1200" b="0" kern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370" y="260648"/>
            <a:ext cx="4711033" cy="830997"/>
          </a:xfrm>
        </p:spPr>
        <p:txBody>
          <a:bodyPr/>
          <a:lstStyle/>
          <a:p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Достигнутые результаты</a:t>
            </a:r>
            <a:r>
              <a:rPr lang="ru-RU" dirty="0"/>
              <a:t/>
            </a:r>
            <a:br>
              <a:rPr lang="ru-RU" dirty="0"/>
            </a:b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Инструменты бережливого производства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1720" y="2838270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>
                <a:solidFill>
                  <a:srgbClr val="00B050"/>
                </a:solidFill>
              </a:rPr>
              <a:t>  </a:t>
            </a:r>
            <a:r>
              <a:rPr lang="ru-RU" sz="20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Система 5 </a:t>
            </a:r>
            <a:r>
              <a:rPr lang="en-US" sz="20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lang="ru-RU" sz="2000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20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2000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538017" y="189483"/>
            <a:ext cx="5665333" cy="1384995"/>
          </a:xfrm>
        </p:spPr>
        <p:txBody>
          <a:bodyPr/>
          <a:lstStyle/>
          <a:p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Результаты </a:t>
            </a:r>
            <a:r>
              <a:rPr lang="ru-RU" sz="2800" b="1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проекта</a:t>
            </a:r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 </a:t>
            </a:r>
            <a:b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(фотографии «Было» – «Стало»)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11828"/>
            <a:ext cx="1817870" cy="24238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7825" y="1801162"/>
            <a:ext cx="1800200" cy="24002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208" y="4114641"/>
            <a:ext cx="1794206" cy="23922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7750" y="4149632"/>
            <a:ext cx="1750275" cy="2333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150"/>
          <a:stretch/>
        </p:blipFill>
        <p:spPr bwMode="auto">
          <a:xfrm>
            <a:off x="4355976" y="1796711"/>
            <a:ext cx="4406940" cy="48094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мещающее содержимое 5"/>
          <p:cNvSpPr>
            <a:spLocks noGrp="1"/>
          </p:cNvSpPr>
          <p:nvPr>
            <p:ph idx="1"/>
          </p:nvPr>
        </p:nvSpPr>
        <p:spPr>
          <a:xfrm>
            <a:off x="899592" y="1556792"/>
            <a:ext cx="7803475" cy="2357568"/>
          </a:xfrm>
        </p:spPr>
        <p:txBody>
          <a:bodyPr/>
          <a:lstStyle/>
          <a:p>
            <a:pPr marL="0" indent="0" algn="ctr">
              <a:buNone/>
            </a:pPr>
            <a:r>
              <a:rPr altLang="en-US" sz="3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Приглашаем к сотрудничеству!</a:t>
            </a:r>
            <a:endParaRPr lang="ru-RU" altLang="en-US" sz="32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alt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75655" y="2780928"/>
            <a:ext cx="676002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Адрес: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652518 Кемеровская обл., </a:t>
            </a:r>
            <a:endParaRPr lang="ru-RU" sz="2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Ленинск-Кузнецкий, </a:t>
            </a:r>
            <a:endParaRPr lang="ru-RU" sz="2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Партизанская, 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Телефон: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8 (384 56) 5 40 51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Эл. почта: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zhavoronokmdou34@mail.ru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3833</TotalTime>
  <Words>274</Words>
  <Application>Microsoft Office PowerPoint</Application>
  <PresentationFormat>Экран (4:3)</PresentationFormat>
  <Paragraphs>105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Оформление по умолчанию</vt:lpstr>
      <vt:lpstr>«ОПТИМИЗАЦИЯ ПРОЦЕССА ПОДГОТОВКИ ВОСПИТАННИКОВ К СЮЖЕТНО-РОЛЕВЫМ ИГРАМ»</vt:lpstr>
      <vt:lpstr>Паспорт бережливого проекта   «Оптимизация процесса подготовки воспитанников  к сюжетно-ролевым играм»</vt:lpstr>
      <vt:lpstr>Команда проекта</vt:lpstr>
      <vt:lpstr>Введение в предметную область Описание ситуации «Как есть» Карта текущего состояния процесса «Оптимизация процесса подготовки воспитанников  к сюжетно-ролевым играм»</vt:lpstr>
      <vt:lpstr>Введение в предметную область описание ситуации «Как есть» Пирамида проблем</vt:lpstr>
      <vt:lpstr>План мероприятий по  устранению проблем</vt:lpstr>
      <vt:lpstr>Введение в предметную область Описание ситуации «Как будет» Карта целевого состояния процесса «Оптимизация процесса подготовки воспитанников  к сюжетно-ролевым играм»</vt:lpstr>
      <vt:lpstr>Достигнутые результаты</vt:lpstr>
      <vt:lpstr>Достигнутые результаты Инструменты бережливого производства</vt:lpstr>
      <vt:lpstr>Результаты проекта Визуализация  (фотографии «Было» – «Стало»)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Арам Аракелян</dc:creator>
  <cp:lastModifiedBy>Воспитатель</cp:lastModifiedBy>
  <cp:revision>662</cp:revision>
  <cp:lastPrinted>2019-02-18T01:46:00Z</cp:lastPrinted>
  <dcterms:created xsi:type="dcterms:W3CDTF">2007-01-29T08:57:00Z</dcterms:created>
  <dcterms:modified xsi:type="dcterms:W3CDTF">2025-02-24T06:59:01Z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C450C98BA45046BC916B652DE0C2371E</vt:lpwstr>
  </property>
  <property fmtid="{D5CDD505-2E9C-101B-9397-08002B2CF9AE}" pid="3" name="KSOProductBuildVer">
    <vt:lpwstr>1049-12.2.0.13431</vt:lpwstr>
  </property>
</Properties>
</file>